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5" r:id="rId4"/>
    <p:sldId id="263" r:id="rId5"/>
    <p:sldId id="264" r:id="rId6"/>
    <p:sldId id="267" r:id="rId7"/>
    <p:sldId id="266" r:id="rId8"/>
    <p:sldId id="268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73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2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4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4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72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66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5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3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67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36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5C4EFA-589D-41F5-B694-1A7C7A566EAF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E949E3-A42B-436F-B256-B89AD191C01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08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4718"/>
            <a:ext cx="3012141" cy="2273707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463040" y="982980"/>
            <a:ext cx="9624060" cy="28803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Как любить, но не избаловать своего  ребенка</a:t>
            </a:r>
            <a:endParaRPr lang="ru-RU" sz="40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Яковлева Наталья Федоровна, кандидат педагогических наук, доцент КГПУ им. В.П. Астафьева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877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onstantia" panose="02030602050306030303" pitchFamily="18" charset="0"/>
              </a:rPr>
              <a:t>Как проявлять любовь к ребенку</a:t>
            </a:r>
            <a:endParaRPr lang="ru-RU" sz="32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Доброжелательно общаться.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Интересоваться успехами.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Вникать в проблемы.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Предлагать помощь в случаях затруднений.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Знать круг общения ребенка.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Вместе проводить время.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Не контролировать по мелочам.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Не обманывать.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Constantia" panose="02030602050306030303" pitchFamily="18" charset="0"/>
              </a:rPr>
              <a:t>Поощрять самостоятельность.</a:t>
            </a:r>
          </a:p>
          <a:p>
            <a:pPr marL="457200" indent="-457200">
              <a:buFont typeface="+mj-lt"/>
              <a:buAutoNum type="arabicPeriod"/>
            </a:pP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2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7" y="890016"/>
            <a:ext cx="9720072" cy="75949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Что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Constantia" panose="02030602050306030303" pitchFamily="18" charset="0"/>
              </a:rPr>
              <a:t>такое</a:t>
            </a:r>
            <a:r>
              <a:rPr lang="ru-RU" sz="3200" dirty="0" smtClean="0"/>
              <a:t> </a:t>
            </a:r>
            <a:r>
              <a:rPr lang="ru-RU" sz="3200" dirty="0">
                <a:latin typeface="Constantia" panose="02030602050306030303" pitchFamily="18" charset="0"/>
              </a:rPr>
              <a:t>Избалованность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Импульсивность и реактивность            </a:t>
            </a:r>
            <a:r>
              <a:rPr lang="ru-RU" i="1" dirty="0" smtClean="0">
                <a:latin typeface="Constantia" panose="02030602050306030303" pitchFamily="18" charset="0"/>
              </a:rPr>
              <a:t>                Дай мне это немедленно! </a:t>
            </a:r>
          </a:p>
          <a:p>
            <a:r>
              <a:rPr lang="ru-RU" dirty="0" err="1" smtClean="0">
                <a:latin typeface="Constantia" panose="02030602050306030303" pitchFamily="18" charset="0"/>
              </a:rPr>
              <a:t>Несформированность</a:t>
            </a:r>
            <a:r>
              <a:rPr lang="ru-RU" dirty="0" smtClean="0">
                <a:latin typeface="Constantia" panose="02030602050306030303" pitchFamily="18" charset="0"/>
              </a:rPr>
              <a:t> </a:t>
            </a:r>
            <a:r>
              <a:rPr lang="ru-RU" dirty="0">
                <a:latin typeface="Constantia" panose="02030602050306030303" pitchFamily="18" charset="0"/>
              </a:rPr>
              <a:t>волевого </a:t>
            </a:r>
            <a:r>
              <a:rPr lang="ru-RU" dirty="0" smtClean="0">
                <a:latin typeface="Constantia" panose="02030602050306030303" pitchFamily="18" charset="0"/>
              </a:rPr>
              <a:t>усилия                </a:t>
            </a:r>
            <a:r>
              <a:rPr lang="ru-RU" i="1" dirty="0" smtClean="0">
                <a:latin typeface="Constantia" panose="02030602050306030303" pitchFamily="18" charset="0"/>
              </a:rPr>
              <a:t>Я не хочу это делать!</a:t>
            </a:r>
            <a:endParaRPr lang="ru-RU" i="1" dirty="0">
              <a:latin typeface="Constantia" panose="02030602050306030303" pitchFamily="18" charset="0"/>
            </a:endParaRPr>
          </a:p>
          <a:p>
            <a:r>
              <a:rPr lang="ru-RU" dirty="0" smtClean="0">
                <a:latin typeface="Constantia" panose="02030602050306030303" pitchFamily="18" charset="0"/>
              </a:rPr>
              <a:t>Обесценивание услуг других людей.                     </a:t>
            </a:r>
            <a:r>
              <a:rPr lang="ru-RU" i="1" dirty="0" smtClean="0">
                <a:latin typeface="Constantia" panose="02030602050306030303" pitchFamily="18" charset="0"/>
              </a:rPr>
              <a:t>Мне все должны!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Стремление взвалить свои дела на других.          </a:t>
            </a:r>
            <a:r>
              <a:rPr lang="ru-RU" i="1" dirty="0" smtClean="0">
                <a:latin typeface="Constantia" panose="02030602050306030303" pitchFamily="18" charset="0"/>
              </a:rPr>
              <a:t>Сделай за меня!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Неблагодарность.                                                     </a:t>
            </a:r>
            <a:r>
              <a:rPr lang="ru-RU" i="1" dirty="0" smtClean="0">
                <a:latin typeface="Constantia" panose="02030602050306030303" pitchFamily="18" charset="0"/>
              </a:rPr>
              <a:t>Я никому ничего не обязан</a:t>
            </a:r>
            <a:r>
              <a:rPr lang="ru-RU" dirty="0" smtClean="0">
                <a:latin typeface="Constantia" panose="02030602050306030303" pitchFamily="18" charset="0"/>
              </a:rPr>
              <a:t>!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Неспособность воспринимать ограничения 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и запреты.                                                                 </a:t>
            </a:r>
            <a:r>
              <a:rPr lang="ru-RU" i="1" dirty="0" smtClean="0">
                <a:latin typeface="Constantia" panose="02030602050306030303" pitchFamily="18" charset="0"/>
              </a:rPr>
              <a:t>Я буду делать то, что хочу!</a:t>
            </a:r>
            <a:r>
              <a:rPr lang="ru-RU" dirty="0" smtClean="0">
                <a:latin typeface="Constantia" panose="02030602050306030303" pitchFamily="18" charset="0"/>
              </a:rPr>
              <a:t>                                 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nstantia" panose="02030602050306030303" pitchFamily="18" charset="0"/>
              </a:rPr>
              <a:t>Правило 1.</a:t>
            </a:r>
            <a:r>
              <a:rPr lang="ru-RU" sz="2000" dirty="0">
                <a:latin typeface="Constantia" panose="02030602050306030303" pitchFamily="18" charset="0"/>
              </a:rPr>
              <a:t> </a:t>
            </a:r>
            <a:r>
              <a:rPr lang="ru-RU" sz="2000" dirty="0" smtClean="0">
                <a:latin typeface="Constantia" panose="02030602050306030303" pitchFamily="18" charset="0"/>
              </a:rPr>
              <a:t/>
            </a:r>
            <a:br>
              <a:rPr lang="ru-RU" sz="2000" dirty="0" smtClean="0">
                <a:latin typeface="Constantia" panose="02030602050306030303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Ребенок </a:t>
            </a:r>
            <a:r>
              <a:rPr lang="ru-RU" sz="2000" i="1" dirty="0">
                <a:solidFill>
                  <a:srgbClr val="FF0000"/>
                </a:solidFill>
                <a:latin typeface="Constantia" panose="02030602050306030303" pitchFamily="18" charset="0"/>
              </a:rPr>
              <a:t>должен иметь обязанности в соответствии с возрастной нормой.</a:t>
            </a:r>
            <a:r>
              <a:rPr lang="ru-RU" sz="2000" dirty="0">
                <a:latin typeface="Constantia" panose="02030602050306030303" pitchFamily="18" charset="0"/>
              </a:rPr>
              <a:t/>
            </a:r>
            <a:br>
              <a:rPr lang="ru-RU" sz="2000" dirty="0">
                <a:latin typeface="Constantia" panose="02030602050306030303" pitchFamily="18" charset="0"/>
              </a:rPr>
            </a:br>
            <a:endParaRPr lang="ru-RU" sz="20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5188413" cy="4023360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Четкая фиксация обязанностей.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Поощрение их выполнения.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Санкции за невыполнение.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nstantia" panose="02030602050306030303" pitchFamily="18" charset="0"/>
              </a:rPr>
              <a:t>Правило 2.</a:t>
            </a:r>
            <a:br>
              <a:rPr lang="ru-RU" sz="2800" dirty="0" smtClean="0">
                <a:latin typeface="Constantia" panose="02030602050306030303" pitchFamily="18" charset="0"/>
              </a:rPr>
            </a:br>
            <a:r>
              <a:rPr lang="ru-RU" sz="28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Научите ребенка благодарить</a:t>
            </a:r>
            <a:endParaRPr lang="ru-RU" sz="2800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Объясняйте «цену вопроса».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Рассказывайте, что вы делаете, чтобы  у ребенка было все необходимое.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Формируйте у ребенка чувство меры.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Воспитывайте стремление помочь родителям.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nstantia" panose="02030602050306030303" pitchFamily="18" charset="0"/>
              </a:rPr>
              <a:t>Правило 2.</a:t>
            </a:r>
            <a:br>
              <a:rPr lang="ru-RU" sz="2800" dirty="0" smtClean="0">
                <a:latin typeface="Constantia" panose="02030602050306030303" pitchFamily="18" charset="0"/>
              </a:rPr>
            </a:br>
            <a:r>
              <a:rPr lang="ru-RU" sz="28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воспитывайте организованность</a:t>
            </a:r>
            <a:endParaRPr lang="ru-RU" sz="2800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2286000"/>
            <a:ext cx="6802060" cy="4023360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Составляйте план дня.</a:t>
            </a:r>
          </a:p>
          <a:p>
            <a:r>
              <a:rPr lang="ru-RU" dirty="0">
                <a:latin typeface="Constantia" panose="02030602050306030303" pitchFamily="18" charset="0"/>
              </a:rPr>
              <a:t>Мечтайте вместе с ребенком.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Ставьте вместе с </a:t>
            </a:r>
            <a:r>
              <a:rPr lang="ru-RU" dirty="0" smtClean="0">
                <a:latin typeface="Constantia" panose="02030602050306030303" pitchFamily="18" charset="0"/>
              </a:rPr>
              <a:t>ребенком </a:t>
            </a:r>
            <a:r>
              <a:rPr lang="ru-RU" dirty="0" smtClean="0">
                <a:latin typeface="Constantia" panose="02030602050306030303" pitchFamily="18" charset="0"/>
              </a:rPr>
              <a:t>ближние и дальние перспективы.</a:t>
            </a:r>
          </a:p>
        </p:txBody>
      </p:sp>
    </p:spTree>
    <p:extLst>
      <p:ext uri="{BB962C8B-B14F-4D97-AF65-F5344CB8AC3E}">
        <p14:creationId xmlns:p14="http://schemas.microsoft.com/office/powerpoint/2010/main" val="27174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nstantia" panose="02030602050306030303" pitchFamily="18" charset="0"/>
              </a:rPr>
              <a:t>Правило 2.</a:t>
            </a:r>
            <a:br>
              <a:rPr lang="ru-RU" sz="2800" dirty="0" smtClean="0">
                <a:latin typeface="Constantia" panose="02030602050306030303" pitchFamily="18" charset="0"/>
              </a:rPr>
            </a:br>
            <a:r>
              <a:rPr lang="ru-RU" sz="28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воспитывайте ответственность</a:t>
            </a:r>
            <a:endParaRPr lang="ru-RU" sz="2800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2286000"/>
            <a:ext cx="7815072" cy="4023360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Назначайте ребенка ответственным за… ответственным перед…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Фиксируйте результаты действий.</a:t>
            </a:r>
            <a:endParaRPr lang="ru-RU" dirty="0" smtClean="0">
              <a:latin typeface="Constantia" panose="02030602050306030303" pitchFamily="18" charset="0"/>
            </a:endParaRPr>
          </a:p>
          <a:p>
            <a:r>
              <a:rPr lang="ru-RU" dirty="0" smtClean="0">
                <a:latin typeface="Constantia" panose="02030602050306030303" pitchFamily="18" charset="0"/>
              </a:rPr>
              <a:t>Воспитывайте готовность принять вину за последствия.</a:t>
            </a:r>
          </a:p>
          <a:p>
            <a:endParaRPr lang="ru-RU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1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nstantia" panose="02030602050306030303" pitchFamily="18" charset="0"/>
              </a:rPr>
              <a:t>Правило 2.</a:t>
            </a:r>
            <a:br>
              <a:rPr lang="ru-RU" sz="2800" dirty="0" smtClean="0">
                <a:latin typeface="Constantia" panose="02030602050306030303" pitchFamily="18" charset="0"/>
              </a:rPr>
            </a:br>
            <a:r>
              <a:rPr lang="ru-RU" sz="28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учите командовать и подчиняться</a:t>
            </a:r>
            <a:endParaRPr lang="ru-RU" sz="2800" i="1" dirty="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2286000"/>
            <a:ext cx="7815072" cy="4023360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Проектируйте вместе с ребенком его права и обязанност</a:t>
            </a:r>
            <a:r>
              <a:rPr lang="ru-RU" dirty="0" smtClean="0">
                <a:latin typeface="Constantia" panose="02030602050306030303" pitchFamily="18" charset="0"/>
              </a:rPr>
              <a:t>и.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Составляйте вместе с ребенком «Санкции за невыполнение».</a:t>
            </a:r>
          </a:p>
          <a:p>
            <a:r>
              <a:rPr lang="ru-RU" dirty="0" smtClean="0">
                <a:latin typeface="Constantia" panose="02030602050306030303" pitchFamily="18" charset="0"/>
              </a:rPr>
              <a:t>Обговорите и утвердите вместе с ребенком действия, за которые применяются «санкции».</a:t>
            </a:r>
            <a:endParaRPr lang="ru-RU" dirty="0" smtClean="0">
              <a:latin typeface="Constantia" panose="02030602050306030303" pitchFamily="18" charset="0"/>
            </a:endParaRPr>
          </a:p>
          <a:p>
            <a:endParaRPr lang="ru-RU" dirty="0" smtClean="0">
              <a:latin typeface="Constantia" panose="02030602050306030303" pitchFamily="18" charset="0"/>
            </a:endParaRPr>
          </a:p>
          <a:p>
            <a:endParaRPr lang="ru-RU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0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001" y="1280160"/>
            <a:ext cx="10846447" cy="404829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smtClean="0">
                <a:latin typeface="Constantia" panose="02030602050306030303" pitchFamily="18" charset="0"/>
              </a:rPr>
              <a:t>Благодарю за внимание, жду ваших вопросов по адресу</a:t>
            </a:r>
            <a:endParaRPr lang="en-US" sz="4000" i="1" dirty="0" smtClean="0"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en-US" sz="4000" i="1" dirty="0" err="1">
                <a:latin typeface="Constantia" panose="02030602050306030303" pitchFamily="18" charset="0"/>
              </a:rPr>
              <a:t>n</a:t>
            </a:r>
            <a:r>
              <a:rPr lang="en-US" sz="4000" i="1" dirty="0" err="1" smtClean="0">
                <a:latin typeface="Constantia" panose="02030602050306030303" pitchFamily="18" charset="0"/>
              </a:rPr>
              <a:t>atalia</a:t>
            </a:r>
            <a:r>
              <a:rPr lang="en-US" sz="4000" i="1" dirty="0" smtClean="0">
                <a:latin typeface="Constantia" panose="02030602050306030303" pitchFamily="18" charset="0"/>
              </a:rPr>
              <a:t>_</a:t>
            </a:r>
            <a:r>
              <a:rPr lang="ru-RU" sz="4000" i="1" dirty="0" smtClean="0">
                <a:latin typeface="Constantia" panose="02030602050306030303" pitchFamily="18" charset="0"/>
              </a:rPr>
              <a:t> </a:t>
            </a:r>
            <a:r>
              <a:rPr lang="en-US" sz="4000" i="1" dirty="0" smtClean="0">
                <a:latin typeface="Constantia" panose="02030602050306030303" pitchFamily="18" charset="0"/>
              </a:rPr>
              <a:t>mclaren@mail.ru</a:t>
            </a:r>
            <a:endParaRPr lang="ru-RU" sz="4000" i="1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341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</TotalTime>
  <Words>263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Constantia</vt:lpstr>
      <vt:lpstr>Times New Roman</vt:lpstr>
      <vt:lpstr>Tw Cen MT</vt:lpstr>
      <vt:lpstr>Tw Cen MT Condensed</vt:lpstr>
      <vt:lpstr>Wingdings</vt:lpstr>
      <vt:lpstr>Wingdings 3</vt:lpstr>
      <vt:lpstr>Интеграл</vt:lpstr>
      <vt:lpstr>Как любить, но не избаловать своего  ребенка</vt:lpstr>
      <vt:lpstr>Как проявлять любовь к ребенку</vt:lpstr>
      <vt:lpstr>Что такое Избалованность</vt:lpstr>
      <vt:lpstr>Правило 1.  Ребенок должен иметь обязанности в соответствии с возрастной нормой. </vt:lpstr>
      <vt:lpstr>Правило 2. Научите ребенка благодарить</vt:lpstr>
      <vt:lpstr>Правило 2. воспитывайте организованность</vt:lpstr>
      <vt:lpstr>Правило 2. воспитывайте ответственность</vt:lpstr>
      <vt:lpstr>Правило 2. учите командовать и подчиняться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уберечь ребенка от уголовной ответственности по «закону о фейках»</dc:title>
  <dc:creator>Наталья</dc:creator>
  <cp:lastModifiedBy>Наталья</cp:lastModifiedBy>
  <cp:revision>11</cp:revision>
  <dcterms:created xsi:type="dcterms:W3CDTF">2024-02-11T06:28:53Z</dcterms:created>
  <dcterms:modified xsi:type="dcterms:W3CDTF">2024-02-15T12:26:06Z</dcterms:modified>
</cp:coreProperties>
</file>